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9" r:id="rId3"/>
    <p:sldId id="263" r:id="rId4"/>
    <p:sldId id="257" r:id="rId5"/>
    <p:sldId id="264" r:id="rId6"/>
    <p:sldId id="258" r:id="rId7"/>
    <p:sldId id="265"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1" autoAdjust="0"/>
    <p:restoredTop sz="94660"/>
  </p:normalViewPr>
  <p:slideViewPr>
    <p:cSldViewPr snapToGrid="0">
      <p:cViewPr varScale="1">
        <p:scale>
          <a:sx n="104" d="100"/>
          <a:sy n="104" d="100"/>
        </p:scale>
        <p:origin x="316"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C48A5-DB42-76AE-DFDA-96187763C7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112146-BCE5-AB38-307C-A84F9FC32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BB1D26-6ABD-3437-6CFF-1D4F4B240B32}"/>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ADF3F494-7054-A42D-7F18-490481C15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F56D03-1F55-D25E-8250-AB3AB3FA9BF3}"/>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330978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F7E39-CE3B-A42E-BCFA-3687DAC7F8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4AAE02-2701-E186-DEFE-D82953C5E5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0BA832-F4A9-1EBE-B4B8-3D1609AFF157}"/>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05D9EF94-54E2-9400-43CA-F0A8665FA6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F7238E-95A7-1E1F-2C3D-FC6145687DE6}"/>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3672157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036BCA-E3CD-B8E1-0A0E-D7F52E4FA3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B61B68-C708-0DFE-2938-83E5F05839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74B085-1110-1358-EA5C-A4FD4DD163BF}"/>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5F76476D-5511-739C-3B12-5ADF33E2B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F419F-66E8-158F-C3DB-39AA03A80768}"/>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99255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F3A8-543F-B01D-70E2-5A510BD00E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B51141-5511-9BDE-4D70-1C0A999D37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29C2B5-09E2-0C93-B216-D8616F87BC0E}"/>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72721AD8-DA45-05A4-CDF2-3CCD78130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43D1C-B478-E975-4B07-C0EFE741AAB9}"/>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1035767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53AFE-6665-820E-DE2C-5CA6824138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076F3E-7C7D-219C-3202-AA9E7BECE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9EF95D-A75B-C3B5-B369-08F784BD007B}"/>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DBFF2AAB-6768-9B60-13EF-4EFDC8544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00C146-EA99-8E55-5943-591F5755781D}"/>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309853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3FDB-5C47-90AE-B156-C78BB41946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1E0538-80CB-76C8-42D2-9BE909E8B9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991857-B6E1-F3A4-C9B0-5A8DB4E0D0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0CE15D-209D-9CC4-6F2C-1F15BF7C2EEA}"/>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6" name="Footer Placeholder 5">
            <a:extLst>
              <a:ext uri="{FF2B5EF4-FFF2-40B4-BE49-F238E27FC236}">
                <a16:creationId xmlns:a16="http://schemas.microsoft.com/office/drawing/2014/main" id="{F8EA7D05-2525-1451-63C5-58E4FA4CB6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27994-DBE7-80FC-024E-B2D9179D678B}"/>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3418655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298D-0E8C-1F9C-20DF-5E64B0CECC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109870-CD5C-52F3-C806-55C4A09180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6181F2-3160-DCBB-2686-4876D1A8BA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D87C1A-3D42-8983-F890-F389B62974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8F2003-151A-EE20-F102-6C61280D22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95D588-30BC-547F-FAC6-6B0CD662830C}"/>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8" name="Footer Placeholder 7">
            <a:extLst>
              <a:ext uri="{FF2B5EF4-FFF2-40B4-BE49-F238E27FC236}">
                <a16:creationId xmlns:a16="http://schemas.microsoft.com/office/drawing/2014/main" id="{90165450-1E45-8431-645C-809A672A86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E71B6C-C528-6789-3C81-0964216B5C46}"/>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2754140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E2E07-2D43-00FB-9CD2-5D1E8C049D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BE6BC4-C102-382A-7BB0-AC670F87CE33}"/>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4" name="Footer Placeholder 3">
            <a:extLst>
              <a:ext uri="{FF2B5EF4-FFF2-40B4-BE49-F238E27FC236}">
                <a16:creationId xmlns:a16="http://schemas.microsoft.com/office/drawing/2014/main" id="{D880E0A0-6971-2813-3246-463C3B2A56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4762F-02A3-C29E-F118-4089DB00EAF6}"/>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1389518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A36A29-A815-16E2-3FDA-8121247E59F7}"/>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3" name="Footer Placeholder 2">
            <a:extLst>
              <a:ext uri="{FF2B5EF4-FFF2-40B4-BE49-F238E27FC236}">
                <a16:creationId xmlns:a16="http://schemas.microsoft.com/office/drawing/2014/main" id="{9E25D3A8-F367-4D8A-6085-F2981DD47F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5F237B-70D9-3618-DC49-3A2088CD37AB}"/>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925558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09E95-B4C3-CFFF-D964-D7E2B33995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CEC922-0024-2FD4-6B42-78F791294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85292E-3F4C-0D32-3B01-98D6008AF6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FC0A6-8FDA-1509-F6CB-5AD7EC058A70}"/>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6" name="Footer Placeholder 5">
            <a:extLst>
              <a:ext uri="{FF2B5EF4-FFF2-40B4-BE49-F238E27FC236}">
                <a16:creationId xmlns:a16="http://schemas.microsoft.com/office/drawing/2014/main" id="{E8970DB2-7C9D-DC82-7CB2-5C0E5686F9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9D3A74-37B8-5774-9CA2-E8DE9EAB06C9}"/>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4286519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B84F-35F1-3EE5-BAE8-7F0BE2AEE9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8DA722-9DA2-886F-88DF-35407E59EC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DC1708-3B0D-177F-4122-13B6E0FCA0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27A086-EF25-5BD5-0295-943A6A9436AA}"/>
              </a:ext>
            </a:extLst>
          </p:cNvPr>
          <p:cNvSpPr>
            <a:spLocks noGrp="1"/>
          </p:cNvSpPr>
          <p:nvPr>
            <p:ph type="dt" sz="half" idx="10"/>
          </p:nvPr>
        </p:nvSpPr>
        <p:spPr/>
        <p:txBody>
          <a:bodyPr/>
          <a:lstStyle/>
          <a:p>
            <a:fld id="{DE7CAF95-7661-47A0-B929-4BCDE306896B}" type="datetimeFigureOut">
              <a:rPr lang="en-US" smtClean="0"/>
              <a:t>8/7/2026</a:t>
            </a:fld>
            <a:endParaRPr lang="en-US"/>
          </a:p>
        </p:txBody>
      </p:sp>
      <p:sp>
        <p:nvSpPr>
          <p:cNvPr id="6" name="Footer Placeholder 5">
            <a:extLst>
              <a:ext uri="{FF2B5EF4-FFF2-40B4-BE49-F238E27FC236}">
                <a16:creationId xmlns:a16="http://schemas.microsoft.com/office/drawing/2014/main" id="{5E96A573-14D1-670B-D5F9-9752EF12E3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ABD642-129B-BEE4-D805-7C226DBE0BF0}"/>
              </a:ext>
            </a:extLst>
          </p:cNvPr>
          <p:cNvSpPr>
            <a:spLocks noGrp="1"/>
          </p:cNvSpPr>
          <p:nvPr>
            <p:ph type="sldNum" sz="quarter" idx="12"/>
          </p:nvPr>
        </p:nvSpPr>
        <p:spPr/>
        <p:txBody>
          <a:bodyPr/>
          <a:lstStyle/>
          <a:p>
            <a:fld id="{F1251821-2FC2-4A26-AB62-69F4040E03DC}" type="slidenum">
              <a:rPr lang="en-US" smtClean="0"/>
              <a:t>‹#›</a:t>
            </a:fld>
            <a:endParaRPr lang="en-US"/>
          </a:p>
        </p:txBody>
      </p:sp>
    </p:spTree>
    <p:extLst>
      <p:ext uri="{BB962C8B-B14F-4D97-AF65-F5344CB8AC3E}">
        <p14:creationId xmlns:p14="http://schemas.microsoft.com/office/powerpoint/2010/main" val="1711987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C7B9A7-8B45-31DB-7080-EBBDEE51F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D0C3E8-01B0-D5EB-4E97-FF9F8726D0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14EBD-0E00-AF4A-41DF-C952178F3D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CAF95-7661-47A0-B929-4BCDE306896B}" type="datetimeFigureOut">
              <a:rPr lang="en-US" smtClean="0"/>
              <a:t>8/7/2026</a:t>
            </a:fld>
            <a:endParaRPr lang="en-US"/>
          </a:p>
        </p:txBody>
      </p:sp>
      <p:sp>
        <p:nvSpPr>
          <p:cNvPr id="5" name="Footer Placeholder 4">
            <a:extLst>
              <a:ext uri="{FF2B5EF4-FFF2-40B4-BE49-F238E27FC236}">
                <a16:creationId xmlns:a16="http://schemas.microsoft.com/office/drawing/2014/main" id="{70FE55CD-8B08-E156-F91E-1B629CD67D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D47A08-FDF3-7885-62E9-FDFE01756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1821-2FC2-4A26-AB62-69F4040E03DC}" type="slidenum">
              <a:rPr lang="en-US" smtClean="0"/>
              <a:t>‹#›</a:t>
            </a:fld>
            <a:endParaRPr lang="en-US"/>
          </a:p>
        </p:txBody>
      </p:sp>
    </p:spTree>
    <p:extLst>
      <p:ext uri="{BB962C8B-B14F-4D97-AF65-F5344CB8AC3E}">
        <p14:creationId xmlns:p14="http://schemas.microsoft.com/office/powerpoint/2010/main" val="261354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mpect-images.s3.eu-central-1.amazonaws.com/gifs/OFFENSIVE_PLAY.gif"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impect-images.s3.eu-central-1.amazonaws.com/gifs/REMOVE_TEAMMATES.gif"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mpect-images.s3.eu-central-1.amazonaws.com/gifs/REMOVE_OPPONENTS.gif"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7AD3-15F0-9FC4-0588-E25A6F172AFD}"/>
              </a:ext>
            </a:extLst>
          </p:cNvPr>
          <p:cNvSpPr>
            <a:spLocks noGrp="1"/>
          </p:cNvSpPr>
          <p:nvPr>
            <p:ph type="title"/>
          </p:nvPr>
        </p:nvSpPr>
        <p:spPr/>
        <p:txBody>
          <a:bodyPr anchor="t"/>
          <a:lstStyle/>
          <a:p>
            <a:r>
              <a:rPr lang="en-US" b="1" dirty="0"/>
              <a:t>Offensive Efficiency</a:t>
            </a:r>
          </a:p>
        </p:txBody>
      </p:sp>
      <p:sp>
        <p:nvSpPr>
          <p:cNvPr id="4" name="Text Placeholder 3">
            <a:extLst>
              <a:ext uri="{FF2B5EF4-FFF2-40B4-BE49-F238E27FC236}">
                <a16:creationId xmlns:a16="http://schemas.microsoft.com/office/drawing/2014/main" id="{E53ACCDF-A212-5723-F7A3-2239D79E734F}"/>
              </a:ext>
            </a:extLst>
          </p:cNvPr>
          <p:cNvSpPr>
            <a:spLocks noGrp="1"/>
          </p:cNvSpPr>
          <p:nvPr>
            <p:ph type="body" sz="half" idx="2"/>
          </p:nvPr>
        </p:nvSpPr>
        <p:spPr/>
        <p:txBody>
          <a:bodyPr>
            <a:normAutofit/>
          </a:bodyPr>
          <a:lstStyle/>
          <a:p>
            <a:r>
              <a:rPr lang="en-US" b="1" dirty="0"/>
              <a:t>Beaten opponents:</a:t>
            </a:r>
          </a:p>
          <a:p>
            <a:r>
              <a:rPr lang="en-US" i="1" dirty="0"/>
              <a:t>An opponent is bypassed if, after a pass or dribbling, they are further away from their goal than the ball and is therefore no longer able to defend the goal.</a:t>
            </a:r>
          </a:p>
          <a:p>
            <a:endParaRPr lang="en-US" i="1" dirty="0"/>
          </a:p>
          <a:p>
            <a:r>
              <a:rPr lang="en-US" b="1" dirty="0"/>
              <a:t>Beaten defenders:</a:t>
            </a:r>
          </a:p>
          <a:p>
            <a:r>
              <a:rPr lang="en-US" i="1" dirty="0"/>
              <a:t>A defender is one of the last 5 outfield players in each given scenario, closest to their own goal. They are bypassed if after a pass or dribbling, they are further away from their goal than the ball and therefore no longer able to defend the goal.</a:t>
            </a:r>
          </a:p>
        </p:txBody>
      </p:sp>
      <p:sp>
        <p:nvSpPr>
          <p:cNvPr id="5" name="Content Placeholder 4">
            <a:extLst>
              <a:ext uri="{FF2B5EF4-FFF2-40B4-BE49-F238E27FC236}">
                <a16:creationId xmlns:a16="http://schemas.microsoft.com/office/drawing/2014/main" id="{061377A6-FF94-CDF6-B6D1-C70CCC2B7000}"/>
              </a:ext>
            </a:extLst>
          </p:cNvPr>
          <p:cNvSpPr>
            <a:spLocks noGrp="1"/>
          </p:cNvSpPr>
          <p:nvPr>
            <p:ph idx="1"/>
          </p:nvPr>
        </p:nvSpPr>
        <p:spPr/>
        <p:txBody>
          <a:bodyPr/>
          <a:lstStyle/>
          <a:p>
            <a:r>
              <a:rPr lang="en-US" dirty="0"/>
              <a:t>Slightly </a:t>
            </a:r>
            <a:r>
              <a:rPr lang="en-US" dirty="0">
                <a:solidFill>
                  <a:srgbClr val="00B050"/>
                </a:solidFill>
              </a:rPr>
              <a:t>improving</a:t>
            </a:r>
            <a:r>
              <a:rPr lang="en-US" dirty="0"/>
              <a:t> ability to beat opponents/progress the ball</a:t>
            </a:r>
          </a:p>
          <a:p>
            <a:r>
              <a:rPr lang="en-US" dirty="0"/>
              <a:t>At same time: </a:t>
            </a:r>
            <a:r>
              <a:rPr lang="en-US" dirty="0">
                <a:solidFill>
                  <a:srgbClr val="FF0000"/>
                </a:solidFill>
              </a:rPr>
              <a:t>declining</a:t>
            </a:r>
            <a:r>
              <a:rPr lang="en-US" dirty="0"/>
              <a:t> in ability to beat opposition defense</a:t>
            </a:r>
          </a:p>
        </p:txBody>
      </p:sp>
      <p:pic>
        <p:nvPicPr>
          <p:cNvPr id="1030" name="Picture 6">
            <a:hlinkClick r:id="rId2"/>
            <a:extLst>
              <a:ext uri="{FF2B5EF4-FFF2-40B4-BE49-F238E27FC236}">
                <a16:creationId xmlns:a16="http://schemas.microsoft.com/office/drawing/2014/main" id="{FBFDDF0B-128D-3C7A-13B0-D5A866FC6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411788" y="3298670"/>
            <a:ext cx="5715000" cy="321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726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44A4B-BD21-4738-1980-2C9786330C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1A5F84C-8E46-A5EE-F107-F895EBE6AD0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644" y="76935"/>
            <a:ext cx="11998712" cy="3327331"/>
          </a:xfrm>
          <a:prstGeom prst="rect">
            <a:avLst/>
          </a:prstGeom>
        </p:spPr>
      </p:pic>
      <p:pic>
        <p:nvPicPr>
          <p:cNvPr id="5" name="Picture 4">
            <a:extLst>
              <a:ext uri="{FF2B5EF4-FFF2-40B4-BE49-F238E27FC236}">
                <a16:creationId xmlns:a16="http://schemas.microsoft.com/office/drawing/2014/main" id="{68184A66-1C83-B75B-EC9F-DD14CF9B4C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644" y="3480465"/>
            <a:ext cx="11998712" cy="3340637"/>
          </a:xfrm>
          <a:prstGeom prst="rect">
            <a:avLst/>
          </a:prstGeom>
        </p:spPr>
      </p:pic>
    </p:spTree>
    <p:extLst>
      <p:ext uri="{BB962C8B-B14F-4D97-AF65-F5344CB8AC3E}">
        <p14:creationId xmlns:p14="http://schemas.microsoft.com/office/powerpoint/2010/main" val="156090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850E9-4860-0CE0-905D-E33A773F0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A0445-3B72-64E4-A981-33320F5CAC39}"/>
              </a:ext>
            </a:extLst>
          </p:cNvPr>
          <p:cNvSpPr>
            <a:spLocks noGrp="1"/>
          </p:cNvSpPr>
          <p:nvPr>
            <p:ph type="title"/>
          </p:nvPr>
        </p:nvSpPr>
        <p:spPr/>
        <p:txBody>
          <a:bodyPr anchor="t"/>
          <a:lstStyle/>
          <a:p>
            <a:r>
              <a:rPr lang="en-US" b="1" dirty="0"/>
              <a:t>Ball Control</a:t>
            </a:r>
          </a:p>
        </p:txBody>
      </p:sp>
      <p:sp>
        <p:nvSpPr>
          <p:cNvPr id="4" name="Text Placeholder 3">
            <a:extLst>
              <a:ext uri="{FF2B5EF4-FFF2-40B4-BE49-F238E27FC236}">
                <a16:creationId xmlns:a16="http://schemas.microsoft.com/office/drawing/2014/main" id="{0CBFB114-891C-7CB3-F8C7-00CB1B3848DB}"/>
              </a:ext>
            </a:extLst>
          </p:cNvPr>
          <p:cNvSpPr>
            <a:spLocks noGrp="1"/>
          </p:cNvSpPr>
          <p:nvPr>
            <p:ph type="body" sz="half" idx="2"/>
          </p:nvPr>
        </p:nvSpPr>
        <p:spPr/>
        <p:txBody>
          <a:bodyPr>
            <a:normAutofit fontScale="92500" lnSpcReduction="10000"/>
          </a:bodyPr>
          <a:lstStyle/>
          <a:p>
            <a:r>
              <a:rPr lang="en-US" b="1" dirty="0"/>
              <a:t>Defensive Ball Control (</a:t>
            </a:r>
            <a:r>
              <a:rPr lang="en-US" sz="1200" b="1" dirty="0"/>
              <a:t>ball loss removed teammates</a:t>
            </a:r>
            <a:r>
              <a:rPr lang="en-US" b="1" dirty="0"/>
              <a:t>):</a:t>
            </a:r>
          </a:p>
          <a:p>
            <a:r>
              <a:rPr lang="en-US" i="1" dirty="0"/>
              <a:t>A removed teammate is defined as a player who is further away from his own goal than the ball after a loss in possession. If a </a:t>
            </a:r>
            <a:r>
              <a:rPr lang="en-US" i="1" dirty="0" err="1"/>
              <a:t>centre</a:t>
            </a:r>
            <a:r>
              <a:rPr lang="en-US" i="1" dirty="0"/>
              <a:t>-back plays the ball that is intercepted by the opposing striker who is now free in front of goal, the </a:t>
            </a:r>
            <a:r>
              <a:rPr lang="en-US" i="1" dirty="0" err="1"/>
              <a:t>centre</a:t>
            </a:r>
            <a:r>
              <a:rPr lang="en-US" i="1" dirty="0"/>
              <a:t>-back has removed 10 of his teammates from the game by losing the ball, as none of them are between the ball and the goal.</a:t>
            </a:r>
          </a:p>
          <a:p>
            <a:endParaRPr lang="en-US" i="1" dirty="0"/>
          </a:p>
          <a:p>
            <a:r>
              <a:rPr lang="en-US" b="1" dirty="0"/>
              <a:t>Critical Ball Loss:</a:t>
            </a:r>
          </a:p>
          <a:p>
            <a:r>
              <a:rPr lang="en-US" i="1" dirty="0"/>
              <a:t>Number of turnovers in possession in which 4 or more teammates are removed from the game (not goal side of the ball). These ball losses are particularly serious because there are few teammates behind the ball, therefore increasing the risk of conceding a goal.</a:t>
            </a:r>
          </a:p>
        </p:txBody>
      </p:sp>
      <p:sp>
        <p:nvSpPr>
          <p:cNvPr id="5" name="Content Placeholder 4">
            <a:extLst>
              <a:ext uri="{FF2B5EF4-FFF2-40B4-BE49-F238E27FC236}">
                <a16:creationId xmlns:a16="http://schemas.microsoft.com/office/drawing/2014/main" id="{AD0DFA2F-346E-7F83-63F6-2D35ABD7B6AD}"/>
              </a:ext>
            </a:extLst>
          </p:cNvPr>
          <p:cNvSpPr>
            <a:spLocks noGrp="1"/>
          </p:cNvSpPr>
          <p:nvPr>
            <p:ph idx="1"/>
          </p:nvPr>
        </p:nvSpPr>
        <p:spPr/>
        <p:txBody>
          <a:bodyPr/>
          <a:lstStyle/>
          <a:p>
            <a:r>
              <a:rPr lang="en-US" dirty="0"/>
              <a:t>Becoming more </a:t>
            </a:r>
            <a:r>
              <a:rPr lang="en-US" dirty="0">
                <a:solidFill>
                  <a:srgbClr val="FF0000"/>
                </a:solidFill>
              </a:rPr>
              <a:t>wasteful</a:t>
            </a:r>
            <a:r>
              <a:rPr lang="en-US" dirty="0"/>
              <a:t> in possession – losing many balls</a:t>
            </a:r>
          </a:p>
          <a:p>
            <a:r>
              <a:rPr lang="en-US" dirty="0"/>
              <a:t>Also </a:t>
            </a:r>
            <a:r>
              <a:rPr lang="en-US" dirty="0">
                <a:solidFill>
                  <a:srgbClr val="FF0000"/>
                </a:solidFill>
              </a:rPr>
              <a:t>declining</a:t>
            </a:r>
            <a:r>
              <a:rPr lang="en-US" dirty="0"/>
              <a:t> with serious ball losses removing 4+ teammates</a:t>
            </a:r>
          </a:p>
        </p:txBody>
      </p:sp>
      <p:pic>
        <p:nvPicPr>
          <p:cNvPr id="2050" name="Picture 2">
            <a:hlinkClick r:id="rId2"/>
            <a:extLst>
              <a:ext uri="{FF2B5EF4-FFF2-40B4-BE49-F238E27FC236}">
                <a16:creationId xmlns:a16="http://schemas.microsoft.com/office/drawing/2014/main" id="{2BCAA944-BB41-FFCE-34FE-2CC6AD06D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411788" y="3260686"/>
            <a:ext cx="5715000" cy="321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88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53971C-26A7-0666-0727-831CA129C907}"/>
              </a:ext>
            </a:extLst>
          </p:cNvPr>
          <p:cNvPicPr>
            <a:picLocks noChangeAspect="1"/>
          </p:cNvPicPr>
          <p:nvPr/>
        </p:nvPicPr>
        <p:blipFill>
          <a:blip r:embed="rId2"/>
          <a:stretch>
            <a:fillRect/>
          </a:stretch>
        </p:blipFill>
        <p:spPr>
          <a:xfrm>
            <a:off x="96644" y="0"/>
            <a:ext cx="11998712" cy="3481202"/>
          </a:xfrm>
          <a:prstGeom prst="rect">
            <a:avLst/>
          </a:prstGeom>
        </p:spPr>
      </p:pic>
      <p:pic>
        <p:nvPicPr>
          <p:cNvPr id="5" name="Picture 4">
            <a:extLst>
              <a:ext uri="{FF2B5EF4-FFF2-40B4-BE49-F238E27FC236}">
                <a16:creationId xmlns:a16="http://schemas.microsoft.com/office/drawing/2014/main" id="{2264F64F-B135-E298-AB7A-0DD4AC9ACA30}"/>
              </a:ext>
            </a:extLst>
          </p:cNvPr>
          <p:cNvPicPr>
            <a:picLocks noChangeAspect="1"/>
          </p:cNvPicPr>
          <p:nvPr/>
        </p:nvPicPr>
        <p:blipFill>
          <a:blip r:embed="rId3"/>
          <a:stretch>
            <a:fillRect/>
          </a:stretch>
        </p:blipFill>
        <p:spPr>
          <a:xfrm>
            <a:off x="96644" y="3443567"/>
            <a:ext cx="11998712" cy="3414433"/>
          </a:xfrm>
          <a:prstGeom prst="rect">
            <a:avLst/>
          </a:prstGeom>
        </p:spPr>
      </p:pic>
    </p:spTree>
    <p:extLst>
      <p:ext uri="{BB962C8B-B14F-4D97-AF65-F5344CB8AC3E}">
        <p14:creationId xmlns:p14="http://schemas.microsoft.com/office/powerpoint/2010/main" val="3702338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987A6-8671-FDB0-FF8B-CA2C6CBE3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39D68-F259-4347-85ED-6E385B4EED83}"/>
              </a:ext>
            </a:extLst>
          </p:cNvPr>
          <p:cNvSpPr>
            <a:spLocks noGrp="1"/>
          </p:cNvSpPr>
          <p:nvPr>
            <p:ph type="title"/>
          </p:nvPr>
        </p:nvSpPr>
        <p:spPr/>
        <p:txBody>
          <a:bodyPr anchor="t"/>
          <a:lstStyle/>
          <a:p>
            <a:r>
              <a:rPr lang="en-US" b="1" dirty="0"/>
              <a:t>Interventions/Ball Wins</a:t>
            </a:r>
          </a:p>
        </p:txBody>
      </p:sp>
      <p:sp>
        <p:nvSpPr>
          <p:cNvPr id="4" name="Text Placeholder 3">
            <a:extLst>
              <a:ext uri="{FF2B5EF4-FFF2-40B4-BE49-F238E27FC236}">
                <a16:creationId xmlns:a16="http://schemas.microsoft.com/office/drawing/2014/main" id="{206D049D-5B13-3282-DFF7-6B9582936B78}"/>
              </a:ext>
            </a:extLst>
          </p:cNvPr>
          <p:cNvSpPr>
            <a:spLocks noGrp="1"/>
          </p:cNvSpPr>
          <p:nvPr>
            <p:ph type="body" sz="half" idx="2"/>
          </p:nvPr>
        </p:nvSpPr>
        <p:spPr/>
        <p:txBody>
          <a:bodyPr>
            <a:normAutofit/>
          </a:bodyPr>
          <a:lstStyle/>
          <a:p>
            <a:r>
              <a:rPr lang="en-US" b="1" dirty="0"/>
              <a:t>Offensive Interventions:</a:t>
            </a:r>
          </a:p>
          <a:p>
            <a:r>
              <a:rPr lang="en-US" i="1" dirty="0"/>
              <a:t>Sum of opponents who, after winning possession, are further away from their own goal than the ball and can therefore no longer defend their goal.</a:t>
            </a:r>
          </a:p>
          <a:p>
            <a:endParaRPr lang="en-US" i="1" dirty="0"/>
          </a:p>
          <a:p>
            <a:r>
              <a:rPr lang="en-US" b="1" dirty="0"/>
              <a:t>Offensive Ball Wins From Defenders:</a:t>
            </a:r>
          </a:p>
          <a:p>
            <a:r>
              <a:rPr lang="en-US" i="1" dirty="0"/>
              <a:t>Sum of defenders who, after winning possession, are further away from their own goal than the ball and can therefore no longer defend their goal.</a:t>
            </a:r>
            <a:br>
              <a:rPr lang="en-US" i="1" dirty="0"/>
            </a:br>
            <a:r>
              <a:rPr lang="en-US" i="1" dirty="0"/>
              <a:t>Defenders = last 5 field players in the given scenario.</a:t>
            </a:r>
          </a:p>
        </p:txBody>
      </p:sp>
      <p:sp>
        <p:nvSpPr>
          <p:cNvPr id="5" name="Content Placeholder 4">
            <a:extLst>
              <a:ext uri="{FF2B5EF4-FFF2-40B4-BE49-F238E27FC236}">
                <a16:creationId xmlns:a16="http://schemas.microsoft.com/office/drawing/2014/main" id="{31E00C4B-1251-E02A-A755-C23160A0188A}"/>
              </a:ext>
            </a:extLst>
          </p:cNvPr>
          <p:cNvSpPr>
            <a:spLocks noGrp="1"/>
          </p:cNvSpPr>
          <p:nvPr>
            <p:ph idx="1"/>
          </p:nvPr>
        </p:nvSpPr>
        <p:spPr/>
        <p:txBody>
          <a:bodyPr/>
          <a:lstStyle/>
          <a:p>
            <a:r>
              <a:rPr lang="en-US" dirty="0"/>
              <a:t>Removing </a:t>
            </a:r>
            <a:r>
              <a:rPr lang="en-US" dirty="0">
                <a:solidFill>
                  <a:srgbClr val="FF0000"/>
                </a:solidFill>
              </a:rPr>
              <a:t>fewer</a:t>
            </a:r>
            <a:r>
              <a:rPr lang="en-US" dirty="0"/>
              <a:t> and fewer opponents via ball wins</a:t>
            </a:r>
          </a:p>
          <a:p>
            <a:r>
              <a:rPr lang="en-US" dirty="0"/>
              <a:t>Leads to removing fewer opposition defenders</a:t>
            </a:r>
          </a:p>
          <a:p>
            <a:pPr lvl="1"/>
            <a:r>
              <a:rPr lang="en-US" sz="2400" dirty="0"/>
              <a:t>we’re </a:t>
            </a:r>
            <a:r>
              <a:rPr lang="en-US" sz="2400" dirty="0">
                <a:solidFill>
                  <a:srgbClr val="FF0000"/>
                </a:solidFill>
              </a:rPr>
              <a:t>worse than opponent </a:t>
            </a:r>
            <a:r>
              <a:rPr lang="en-US" sz="2400" dirty="0"/>
              <a:t>in most games</a:t>
            </a:r>
          </a:p>
        </p:txBody>
      </p:sp>
      <p:pic>
        <p:nvPicPr>
          <p:cNvPr id="3074" name="Picture 2">
            <a:hlinkClick r:id="rId2"/>
            <a:extLst>
              <a:ext uri="{FF2B5EF4-FFF2-40B4-BE49-F238E27FC236}">
                <a16:creationId xmlns:a16="http://schemas.microsoft.com/office/drawing/2014/main" id="{BEC9FDE3-95C2-E392-E756-FB57FBC16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411788" y="3545042"/>
            <a:ext cx="5715000" cy="321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557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D392F-E271-974B-D52D-6465E3AB0B5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DC55404-B914-1192-593D-8527E1D895A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644" y="31924"/>
            <a:ext cx="11998712" cy="3417354"/>
          </a:xfrm>
          <a:prstGeom prst="rect">
            <a:avLst/>
          </a:prstGeom>
        </p:spPr>
      </p:pic>
      <p:pic>
        <p:nvPicPr>
          <p:cNvPr id="5" name="Picture 4">
            <a:extLst>
              <a:ext uri="{FF2B5EF4-FFF2-40B4-BE49-F238E27FC236}">
                <a16:creationId xmlns:a16="http://schemas.microsoft.com/office/drawing/2014/main" id="{4C51EB9D-E723-C3BB-7A18-392D4A3A72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644" y="3471575"/>
            <a:ext cx="11998712" cy="3358417"/>
          </a:xfrm>
          <a:prstGeom prst="rect">
            <a:avLst/>
          </a:prstGeom>
        </p:spPr>
      </p:pic>
    </p:spTree>
    <p:extLst>
      <p:ext uri="{BB962C8B-B14F-4D97-AF65-F5344CB8AC3E}">
        <p14:creationId xmlns:p14="http://schemas.microsoft.com/office/powerpoint/2010/main" val="1612341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C5F7E-9910-D72A-A890-CA2AFD67FD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91044-122F-197A-63D9-7693308E1EB1}"/>
              </a:ext>
            </a:extLst>
          </p:cNvPr>
          <p:cNvSpPr>
            <a:spLocks noGrp="1"/>
          </p:cNvSpPr>
          <p:nvPr>
            <p:ph type="title"/>
          </p:nvPr>
        </p:nvSpPr>
        <p:spPr/>
        <p:txBody>
          <a:bodyPr anchor="t"/>
          <a:lstStyle/>
          <a:p>
            <a:r>
              <a:rPr lang="en-US" b="1" dirty="0"/>
              <a:t>Duels &amp; Second Balls</a:t>
            </a:r>
          </a:p>
        </p:txBody>
      </p:sp>
      <p:sp>
        <p:nvSpPr>
          <p:cNvPr id="5" name="Content Placeholder 4">
            <a:extLst>
              <a:ext uri="{FF2B5EF4-FFF2-40B4-BE49-F238E27FC236}">
                <a16:creationId xmlns:a16="http://schemas.microsoft.com/office/drawing/2014/main" id="{80E4BB53-A232-FEFD-3649-91BA9C76A7AC}"/>
              </a:ext>
            </a:extLst>
          </p:cNvPr>
          <p:cNvSpPr>
            <a:spLocks noGrp="1"/>
          </p:cNvSpPr>
          <p:nvPr>
            <p:ph idx="1"/>
          </p:nvPr>
        </p:nvSpPr>
        <p:spPr/>
        <p:txBody>
          <a:bodyPr/>
          <a:lstStyle/>
          <a:p>
            <a:r>
              <a:rPr lang="en-US" dirty="0"/>
              <a:t>Ground duel win rate remaining </a:t>
            </a:r>
            <a:r>
              <a:rPr lang="en-US" dirty="0">
                <a:solidFill>
                  <a:srgbClr val="00B050"/>
                </a:solidFill>
              </a:rPr>
              <a:t>consistent and above average</a:t>
            </a:r>
          </a:p>
          <a:p>
            <a:r>
              <a:rPr lang="en-US" dirty="0"/>
              <a:t>Consistently getting </a:t>
            </a:r>
            <a:r>
              <a:rPr lang="en-US" dirty="0">
                <a:solidFill>
                  <a:srgbClr val="FF0000"/>
                </a:solidFill>
              </a:rPr>
              <a:t>worse</a:t>
            </a:r>
            <a:r>
              <a:rPr lang="en-US" dirty="0"/>
              <a:t> in the air, usually worse than 50% now</a:t>
            </a:r>
          </a:p>
          <a:p>
            <a:pPr lvl="1"/>
            <a:r>
              <a:rPr lang="en-US" dirty="0"/>
              <a:t>Together, poor aerial quality leads overall duel win % to decline</a:t>
            </a:r>
          </a:p>
          <a:p>
            <a:r>
              <a:rPr lang="en-US" dirty="0"/>
              <a:t>However: second ball win rate </a:t>
            </a:r>
            <a:r>
              <a:rPr lang="en-US" dirty="0">
                <a:solidFill>
                  <a:srgbClr val="00B050"/>
                </a:solidFill>
              </a:rPr>
              <a:t>improving</a:t>
            </a:r>
            <a:r>
              <a:rPr lang="en-US" dirty="0"/>
              <a:t> across the season</a:t>
            </a:r>
          </a:p>
        </p:txBody>
      </p:sp>
      <p:sp>
        <p:nvSpPr>
          <p:cNvPr id="6" name="Text Placeholder 5">
            <a:extLst>
              <a:ext uri="{FF2B5EF4-FFF2-40B4-BE49-F238E27FC236}">
                <a16:creationId xmlns:a16="http://schemas.microsoft.com/office/drawing/2014/main" id="{A8147D51-BB7E-A3BB-84A4-E6200C1B3A14}"/>
              </a:ext>
            </a:extLst>
          </p:cNvPr>
          <p:cNvSpPr>
            <a:spLocks noGrp="1"/>
          </p:cNvSpPr>
          <p:nvPr>
            <p:ph type="body" sz="half" idx="2"/>
          </p:nvPr>
        </p:nvSpPr>
        <p:spPr/>
        <p:txBody>
          <a:bodyPr/>
          <a:lstStyle/>
          <a:p>
            <a:r>
              <a:rPr lang="en-DK" b="1" dirty="0"/>
              <a:t>Second Ball Phase:</a:t>
            </a:r>
          </a:p>
          <a:p>
            <a:r>
              <a:rPr lang="en-DK" i="1" dirty="0"/>
              <a:t>Second Ball phase of the game begins after uncontrollable or extremely hard to control actions, e.g. an aerial duel or blocked pass/shot, when both teams are then in a fight for the ball. You cannot clearly assign possession of the ball to either of the two teams in these phases. The phase ends when one team manages to bring enough control over the ball (pressure &lt;40) or there is a stoppage of play.</a:t>
            </a:r>
          </a:p>
          <a:p>
            <a:br>
              <a:rPr lang="en-DK" dirty="0"/>
            </a:br>
            <a:endParaRPr lang="en-US" b="1" dirty="0"/>
          </a:p>
        </p:txBody>
      </p:sp>
    </p:spTree>
    <p:extLst>
      <p:ext uri="{BB962C8B-B14F-4D97-AF65-F5344CB8AC3E}">
        <p14:creationId xmlns:p14="http://schemas.microsoft.com/office/powerpoint/2010/main" val="3919215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BC8F2-B086-3592-E3C7-BF7BB19AE6D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F8C2326-DFCE-B8C8-0965-4D3F434AFA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1544" y="76935"/>
            <a:ext cx="11848911" cy="3327331"/>
          </a:xfrm>
          <a:prstGeom prst="rect">
            <a:avLst/>
          </a:prstGeom>
        </p:spPr>
      </p:pic>
      <p:pic>
        <p:nvPicPr>
          <p:cNvPr id="5" name="Picture 4">
            <a:extLst>
              <a:ext uri="{FF2B5EF4-FFF2-40B4-BE49-F238E27FC236}">
                <a16:creationId xmlns:a16="http://schemas.microsoft.com/office/drawing/2014/main" id="{66F5921C-07BE-FA21-C349-1B475885121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644" y="3485002"/>
            <a:ext cx="11998712" cy="3331562"/>
          </a:xfrm>
          <a:prstGeom prst="rect">
            <a:avLst/>
          </a:prstGeom>
        </p:spPr>
      </p:pic>
    </p:spTree>
    <p:extLst>
      <p:ext uri="{BB962C8B-B14F-4D97-AF65-F5344CB8AC3E}">
        <p14:creationId xmlns:p14="http://schemas.microsoft.com/office/powerpoint/2010/main" val="397585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0C49A-07D9-34E6-BED1-3496549B77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8A17F92-7EB6-8335-BCAA-D28A6E4F37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4125" y="1763219"/>
            <a:ext cx="11923750" cy="3331562"/>
          </a:xfrm>
          <a:prstGeom prst="rect">
            <a:avLst/>
          </a:prstGeom>
        </p:spPr>
      </p:pic>
    </p:spTree>
    <p:extLst>
      <p:ext uri="{BB962C8B-B14F-4D97-AF65-F5344CB8AC3E}">
        <p14:creationId xmlns:p14="http://schemas.microsoft.com/office/powerpoint/2010/main" val="800661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511</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Offensive Efficiency</vt:lpstr>
      <vt:lpstr>PowerPoint Presentation</vt:lpstr>
      <vt:lpstr>Ball Control</vt:lpstr>
      <vt:lpstr>PowerPoint Presentation</vt:lpstr>
      <vt:lpstr>Interventions/Ball Wins</vt:lpstr>
      <vt:lpstr>PowerPoint Presentation</vt:lpstr>
      <vt:lpstr>Duels &amp; Second Balls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 Griffis</dc:creator>
  <cp:lastModifiedBy>Ben Griffis</cp:lastModifiedBy>
  <cp:revision>14</cp:revision>
  <dcterms:created xsi:type="dcterms:W3CDTF">2025-10-20T08:02:57Z</dcterms:created>
  <dcterms:modified xsi:type="dcterms:W3CDTF">2026-08-07T09:11:45Z</dcterms:modified>
</cp:coreProperties>
</file>